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432" r:id="rId3"/>
    <p:sldId id="433" r:id="rId4"/>
    <p:sldId id="434" r:id="rId5"/>
    <p:sldId id="437" r:id="rId6"/>
    <p:sldId id="438" r:id="rId7"/>
    <p:sldId id="436" r:id="rId8"/>
    <p:sldId id="439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0080FF"/>
    <a:srgbClr val="3399CC"/>
    <a:srgbClr val="00FFFF"/>
    <a:srgbClr val="E90013"/>
    <a:srgbClr val="002E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412" autoAdjust="0"/>
    <p:restoredTop sz="99452" autoAdjust="0"/>
  </p:normalViewPr>
  <p:slideViewPr>
    <p:cSldViewPr snapToGrid="0">
      <p:cViewPr>
        <p:scale>
          <a:sx n="92" d="100"/>
          <a:sy n="92" d="100"/>
        </p:scale>
        <p:origin x="1264" y="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3E764-1CE7-4CAA-83A6-1325EE969C12}" type="datetimeFigureOut">
              <a:rPr lang="fr-FR" smtClean="0"/>
              <a:pPr/>
              <a:t>03/01/2022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64AD15-00E4-4C5B-8E83-C1062F4C609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2908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24.2.12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CL - Multimédia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27D2-4366-4EAC-A04B-137472ECA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24.2.12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CL - Multimédia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27D2-4366-4EAC-A04B-137472ECA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24.2.12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CL - Multimédia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27D2-4366-4EAC-A04B-137472ECA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24.2.12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CL - Multimédia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27D2-4366-4EAC-A04B-137472ECA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24.2.12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CL - Multimédia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27D2-4366-4EAC-A04B-137472ECA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24.2.12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CL - Multimédia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27D2-4366-4EAC-A04B-137472ECA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24.2.12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CL - Multimédia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27D2-4366-4EAC-A04B-137472ECA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24.2.12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CL - Multimédia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27D2-4366-4EAC-A04B-137472ECA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24.2.12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CL - Multimédia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27D2-4366-4EAC-A04B-137472ECA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24.2.12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CL - Multimédia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27D2-4366-4EAC-A04B-137472ECA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24.2.12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CL - Multimédia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027D2-4366-4EAC-A04B-137472ECA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24.2.12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CL - Multimédia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027D2-4366-4EAC-A04B-137472ECAF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ressourcesformateurs.cfjm.ch/wp-content/uploads/2021/12/De&#769;roule&#769;-pe&#769;dagogique-&#8211;-mode&#768;le-de-tableau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645586"/>
            <a:ext cx="7772400" cy="1470025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Concevoir et animer </a:t>
            </a:r>
            <a:br>
              <a:rPr lang="fr-FR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fr-FR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une formation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0983" y="368301"/>
            <a:ext cx="927100" cy="9271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6100" y="1716470"/>
            <a:ext cx="8372432" cy="48186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Arial"/>
                <a:cs typeface="Arial"/>
              </a:rPr>
              <a:t>Trois étapes </a:t>
            </a:r>
            <a:r>
              <a:rPr lang="en-US" sz="2400" b="1" dirty="0" err="1">
                <a:latin typeface="Arial"/>
                <a:cs typeface="Arial"/>
              </a:rPr>
              <a:t>à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enchaîner</a:t>
            </a:r>
            <a:r>
              <a:rPr lang="en-US" sz="2400" b="1" dirty="0">
                <a:latin typeface="Arial"/>
                <a:cs typeface="Arial"/>
              </a:rPr>
              <a:t> :</a:t>
            </a:r>
          </a:p>
          <a:p>
            <a:pPr marL="0" indent="0">
              <a:buNone/>
            </a:pPr>
            <a:br>
              <a:rPr lang="en-US" sz="2400" b="1" dirty="0">
                <a:latin typeface="Arial"/>
                <a:cs typeface="Arial"/>
              </a:rPr>
            </a:br>
            <a:endParaRPr lang="en-US" sz="2400" b="1" dirty="0">
              <a:latin typeface="Arial"/>
              <a:cs typeface="Arial"/>
            </a:endParaRPr>
          </a:p>
          <a:p>
            <a:r>
              <a:rPr lang="en-US" sz="2400" dirty="0" err="1">
                <a:latin typeface="Arial"/>
                <a:cs typeface="Arial"/>
              </a:rPr>
              <a:t>L’étape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préliminaire</a:t>
            </a:r>
            <a:r>
              <a:rPr lang="en-US" sz="2400" dirty="0">
                <a:latin typeface="Arial"/>
                <a:cs typeface="Arial"/>
              </a:rPr>
              <a:t> : </a:t>
            </a:r>
            <a:r>
              <a:rPr lang="en-US" sz="2400" dirty="0" err="1">
                <a:latin typeface="Arial"/>
                <a:cs typeface="Arial"/>
              </a:rPr>
              <a:t>l’analyse</a:t>
            </a:r>
            <a:r>
              <a:rPr lang="en-US" sz="2400" dirty="0">
                <a:latin typeface="Arial"/>
                <a:cs typeface="Arial"/>
              </a:rPr>
              <a:t> de </a:t>
            </a:r>
            <a:r>
              <a:rPr lang="en-US" sz="2400" dirty="0" err="1">
                <a:latin typeface="Arial"/>
                <a:cs typeface="Arial"/>
              </a:rPr>
              <a:t>l’existant</a:t>
            </a:r>
            <a:br>
              <a:rPr lang="en-US" sz="2400" dirty="0">
                <a:latin typeface="Arial"/>
                <a:cs typeface="Arial"/>
              </a:rPr>
            </a:br>
            <a:endParaRPr lang="en-US" sz="2400" dirty="0">
              <a:latin typeface="Arial"/>
              <a:cs typeface="Arial"/>
            </a:endParaRPr>
          </a:p>
          <a:p>
            <a:r>
              <a:rPr lang="en-US" sz="2400" dirty="0" err="1">
                <a:latin typeface="Arial"/>
                <a:cs typeface="Arial"/>
              </a:rPr>
              <a:t>L’étape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théorique</a:t>
            </a:r>
            <a:r>
              <a:rPr lang="en-US" sz="2400" dirty="0">
                <a:latin typeface="Arial"/>
                <a:cs typeface="Arial"/>
              </a:rPr>
              <a:t> : la conception/production du </a:t>
            </a:r>
            <a:r>
              <a:rPr lang="en-US" sz="2400" dirty="0" err="1">
                <a:latin typeface="Arial"/>
                <a:cs typeface="Arial"/>
              </a:rPr>
              <a:t>cours</a:t>
            </a:r>
            <a:br>
              <a:rPr lang="en-US" sz="2400" dirty="0">
                <a:latin typeface="Arial"/>
                <a:cs typeface="Arial"/>
              </a:rPr>
            </a:br>
            <a:endParaRPr lang="en-US" sz="2400" dirty="0">
              <a:latin typeface="Arial"/>
              <a:cs typeface="Arial"/>
            </a:endParaRPr>
          </a:p>
          <a:p>
            <a:r>
              <a:rPr lang="en-US" sz="2400" dirty="0" err="1">
                <a:latin typeface="Arial"/>
                <a:cs typeface="Arial"/>
              </a:rPr>
              <a:t>L’étape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dynamique</a:t>
            </a:r>
            <a:r>
              <a:rPr lang="en-US" sz="2400" dirty="0">
                <a:latin typeface="Arial"/>
                <a:cs typeface="Arial"/>
              </a:rPr>
              <a:t> : </a:t>
            </a:r>
            <a:r>
              <a:rPr lang="en-US" sz="2400" dirty="0" err="1">
                <a:latin typeface="Arial"/>
                <a:cs typeface="Arial"/>
              </a:rPr>
              <a:t>l’animation</a:t>
            </a:r>
            <a:endParaRPr lang="en-US" sz="2400" dirty="0">
              <a:latin typeface="Arial"/>
              <a:cs typeface="Arial"/>
            </a:endParaRPr>
          </a:p>
          <a:p>
            <a:pPr marL="0" indent="0">
              <a:buNone/>
            </a:pPr>
            <a:br>
              <a:rPr lang="en-US" sz="2400" dirty="0">
                <a:latin typeface="Arial"/>
                <a:cs typeface="Arial"/>
              </a:rPr>
            </a:br>
            <a:endParaRPr lang="en-US" sz="2400" dirty="0">
              <a:latin typeface="Arial"/>
              <a:cs typeface="Arial"/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46099" y="322896"/>
            <a:ext cx="8229600" cy="909005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Concevoir et animer </a:t>
            </a:r>
            <a:br>
              <a:rPr lang="fr-FR" b="1" dirty="0"/>
            </a:br>
            <a:r>
              <a:rPr lang="fr-FR" b="1" dirty="0"/>
              <a:t>une formation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3683" y="304801"/>
            <a:ext cx="927100" cy="92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250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6100" y="1716470"/>
            <a:ext cx="8372432" cy="48186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300" b="1" dirty="0">
                <a:latin typeface="Arial"/>
                <a:cs typeface="Arial"/>
              </a:rPr>
              <a:t>Étape 1 : </a:t>
            </a:r>
            <a:r>
              <a:rPr lang="en-US" sz="2300" b="1" dirty="0" err="1">
                <a:latin typeface="Arial"/>
                <a:cs typeface="Arial"/>
              </a:rPr>
              <a:t>l’analyse</a:t>
            </a:r>
            <a:r>
              <a:rPr lang="en-US" sz="2300" b="1" dirty="0">
                <a:latin typeface="Arial"/>
                <a:cs typeface="Arial"/>
              </a:rPr>
              <a:t> de </a:t>
            </a:r>
            <a:r>
              <a:rPr lang="en-US" sz="2300" b="1" dirty="0" err="1">
                <a:latin typeface="Arial"/>
                <a:cs typeface="Arial"/>
              </a:rPr>
              <a:t>l’existant</a:t>
            </a:r>
            <a:br>
              <a:rPr lang="en-US" sz="2300" b="1" dirty="0">
                <a:latin typeface="Arial"/>
                <a:cs typeface="Arial"/>
              </a:rPr>
            </a:br>
            <a:endParaRPr lang="en-US" sz="2300" b="1" dirty="0">
              <a:latin typeface="Arial"/>
              <a:cs typeface="Arial"/>
            </a:endParaRPr>
          </a:p>
          <a:p>
            <a:r>
              <a:rPr lang="en-US" sz="2300" dirty="0" err="1">
                <a:latin typeface="Arial"/>
                <a:cs typeface="Arial"/>
              </a:rPr>
              <a:t>Quel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est</a:t>
            </a:r>
            <a:r>
              <a:rPr lang="en-US" sz="2300" dirty="0">
                <a:latin typeface="Arial"/>
                <a:cs typeface="Arial"/>
              </a:rPr>
              <a:t> le </a:t>
            </a:r>
            <a:r>
              <a:rPr lang="en-US" sz="2300" dirty="0" err="1">
                <a:latin typeface="Arial"/>
                <a:cs typeface="Arial"/>
              </a:rPr>
              <a:t>contexte</a:t>
            </a:r>
            <a:r>
              <a:rPr lang="en-US" sz="2300" dirty="0">
                <a:latin typeface="Arial"/>
                <a:cs typeface="Arial"/>
              </a:rPr>
              <a:t> de </a:t>
            </a:r>
            <a:r>
              <a:rPr lang="en-US" sz="2300" dirty="0" err="1">
                <a:latin typeface="Arial"/>
                <a:cs typeface="Arial"/>
              </a:rPr>
              <a:t>cette</a:t>
            </a:r>
            <a:r>
              <a:rPr lang="en-US" sz="2300" dirty="0">
                <a:latin typeface="Arial"/>
                <a:cs typeface="Arial"/>
              </a:rPr>
              <a:t> formation : </a:t>
            </a:r>
            <a:r>
              <a:rPr lang="en-US" sz="2300" dirty="0" err="1">
                <a:latin typeface="Arial"/>
                <a:cs typeface="Arial"/>
              </a:rPr>
              <a:t>programme</a:t>
            </a:r>
            <a:r>
              <a:rPr lang="en-US" sz="2300" dirty="0">
                <a:latin typeface="Arial"/>
                <a:cs typeface="Arial"/>
              </a:rPr>
              <a:t> global dans </a:t>
            </a:r>
            <a:r>
              <a:rPr lang="en-US" sz="2300" dirty="0" err="1">
                <a:latin typeface="Arial"/>
                <a:cs typeface="Arial"/>
              </a:rPr>
              <a:t>laquelle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elle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s’inscrit</a:t>
            </a:r>
            <a:r>
              <a:rPr lang="en-US" sz="2300" dirty="0">
                <a:latin typeface="Arial"/>
                <a:cs typeface="Arial"/>
              </a:rPr>
              <a:t>, </a:t>
            </a:r>
            <a:r>
              <a:rPr lang="en-US" sz="2300" dirty="0" err="1">
                <a:latin typeface="Arial"/>
                <a:cs typeface="Arial"/>
              </a:rPr>
              <a:t>finalité</a:t>
            </a:r>
            <a:r>
              <a:rPr lang="en-US" sz="2300" dirty="0">
                <a:latin typeface="Arial"/>
                <a:cs typeface="Arial"/>
              </a:rPr>
              <a:t> de la formation </a:t>
            </a:r>
            <a:r>
              <a:rPr lang="en-US" sz="2300" dirty="0" err="1">
                <a:latin typeface="Arial"/>
                <a:cs typeface="Arial"/>
              </a:rPr>
              <a:t>envisagée</a:t>
            </a:r>
            <a:r>
              <a:rPr lang="en-US" sz="2300" dirty="0">
                <a:latin typeface="Arial"/>
                <a:cs typeface="Arial"/>
              </a:rPr>
              <a:t>, </a:t>
            </a:r>
            <a:r>
              <a:rPr lang="en-US" sz="2300" dirty="0" err="1">
                <a:latin typeface="Arial"/>
                <a:cs typeface="Arial"/>
              </a:rPr>
              <a:t>historique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éventuel</a:t>
            </a:r>
            <a:r>
              <a:rPr lang="en-US" sz="2300" dirty="0">
                <a:latin typeface="Arial"/>
                <a:cs typeface="Arial"/>
              </a:rPr>
              <a:t> (</a:t>
            </a:r>
            <a:r>
              <a:rPr lang="en-US" sz="2300" dirty="0" err="1">
                <a:latin typeface="Arial"/>
                <a:cs typeface="Arial"/>
              </a:rPr>
              <a:t>précédentes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éditions</a:t>
            </a:r>
            <a:r>
              <a:rPr lang="en-US" sz="2300" dirty="0">
                <a:latin typeface="Arial"/>
                <a:cs typeface="Arial"/>
              </a:rPr>
              <a:t>) ?</a:t>
            </a:r>
          </a:p>
          <a:p>
            <a:r>
              <a:rPr lang="en-US" sz="2300" dirty="0" err="1">
                <a:latin typeface="Arial"/>
                <a:cs typeface="Arial"/>
              </a:rPr>
              <a:t>Quel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est</a:t>
            </a:r>
            <a:r>
              <a:rPr lang="en-US" sz="2300" dirty="0">
                <a:latin typeface="Arial"/>
                <a:cs typeface="Arial"/>
              </a:rPr>
              <a:t> le public </a:t>
            </a:r>
            <a:r>
              <a:rPr lang="en-US" sz="2300" dirty="0" err="1">
                <a:latin typeface="Arial"/>
                <a:cs typeface="Arial"/>
              </a:rPr>
              <a:t>visé</a:t>
            </a:r>
            <a:r>
              <a:rPr lang="en-US" sz="2300" dirty="0">
                <a:latin typeface="Arial"/>
                <a:cs typeface="Arial"/>
              </a:rPr>
              <a:t> ? </a:t>
            </a:r>
            <a:r>
              <a:rPr lang="en-US" sz="2300" dirty="0" err="1">
                <a:latin typeface="Arial"/>
                <a:cs typeface="Arial"/>
              </a:rPr>
              <a:t>Quelles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sont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ses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caractéristiques</a:t>
            </a:r>
            <a:r>
              <a:rPr lang="en-US" sz="2300" dirty="0">
                <a:latin typeface="Arial"/>
                <a:cs typeface="Arial"/>
              </a:rPr>
              <a:t>, </a:t>
            </a:r>
            <a:r>
              <a:rPr lang="en-US" sz="2300" dirty="0" err="1">
                <a:latin typeface="Arial"/>
                <a:cs typeface="Arial"/>
              </a:rPr>
              <a:t>ses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besoins</a:t>
            </a:r>
            <a:r>
              <a:rPr lang="en-US" sz="2300" dirty="0">
                <a:latin typeface="Arial"/>
                <a:cs typeface="Arial"/>
              </a:rPr>
              <a:t> ? </a:t>
            </a:r>
            <a:r>
              <a:rPr lang="en-US" sz="2300" dirty="0" err="1">
                <a:latin typeface="Arial"/>
                <a:cs typeface="Arial"/>
              </a:rPr>
              <a:t>Quel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est</a:t>
            </a:r>
            <a:r>
              <a:rPr lang="en-US" sz="2300" dirty="0">
                <a:latin typeface="Arial"/>
                <a:cs typeface="Arial"/>
              </a:rPr>
              <a:t> le </a:t>
            </a:r>
            <a:r>
              <a:rPr lang="en-US" sz="2300" dirty="0" err="1">
                <a:latin typeface="Arial"/>
                <a:cs typeface="Arial"/>
              </a:rPr>
              <a:t>niveau</a:t>
            </a:r>
            <a:r>
              <a:rPr lang="en-US" sz="2300" dirty="0">
                <a:latin typeface="Arial"/>
                <a:cs typeface="Arial"/>
              </a:rPr>
              <a:t> de </a:t>
            </a:r>
            <a:r>
              <a:rPr lang="en-US" sz="2300" dirty="0" err="1">
                <a:latin typeface="Arial"/>
                <a:cs typeface="Arial"/>
              </a:rPr>
              <a:t>départ</a:t>
            </a:r>
            <a:r>
              <a:rPr lang="en-US" sz="2300" dirty="0">
                <a:latin typeface="Arial"/>
                <a:cs typeface="Arial"/>
              </a:rPr>
              <a:t> ? Y a-t-il des </a:t>
            </a:r>
            <a:r>
              <a:rPr lang="en-US" sz="2300" dirty="0" err="1">
                <a:latin typeface="Arial"/>
                <a:cs typeface="Arial"/>
              </a:rPr>
              <a:t>prérequis</a:t>
            </a:r>
            <a:r>
              <a:rPr lang="en-US" sz="2300" dirty="0">
                <a:latin typeface="Arial"/>
                <a:cs typeface="Arial"/>
              </a:rPr>
              <a:t> ?</a:t>
            </a:r>
          </a:p>
          <a:p>
            <a:endParaRPr lang="en-US" sz="23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300" b="1" dirty="0">
                <a:latin typeface="Arial"/>
                <a:cs typeface="Arial"/>
              </a:rPr>
              <a:t>Conseil pour </a:t>
            </a:r>
            <a:r>
              <a:rPr lang="en-US" sz="2300" b="1" dirty="0" err="1">
                <a:latin typeface="Arial"/>
                <a:cs typeface="Arial"/>
              </a:rPr>
              <a:t>votre</a:t>
            </a:r>
            <a:r>
              <a:rPr lang="en-US" sz="2300" b="1" dirty="0">
                <a:latin typeface="Arial"/>
                <a:cs typeface="Arial"/>
              </a:rPr>
              <a:t> formation : </a:t>
            </a:r>
            <a:r>
              <a:rPr lang="en-US" sz="2300" dirty="0" err="1">
                <a:latin typeface="Arial"/>
                <a:cs typeface="Arial"/>
              </a:rPr>
              <a:t>si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vous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avez</a:t>
            </a:r>
            <a:r>
              <a:rPr lang="en-US" sz="2300" dirty="0">
                <a:latin typeface="Arial"/>
                <a:cs typeface="Arial"/>
              </a:rPr>
              <a:t> le temps, entrez </a:t>
            </a:r>
            <a:r>
              <a:rPr lang="en-US" sz="2300" dirty="0" err="1">
                <a:latin typeface="Arial"/>
                <a:cs typeface="Arial"/>
              </a:rPr>
              <a:t>en</a:t>
            </a:r>
            <a:r>
              <a:rPr lang="en-US" sz="2300" dirty="0">
                <a:latin typeface="Arial"/>
                <a:cs typeface="Arial"/>
              </a:rPr>
              <a:t> contact </a:t>
            </a:r>
            <a:r>
              <a:rPr lang="en-US" sz="2300" dirty="0" err="1">
                <a:latin typeface="Arial"/>
                <a:cs typeface="Arial"/>
              </a:rPr>
              <a:t>même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rapidement</a:t>
            </a:r>
            <a:r>
              <a:rPr lang="en-US" sz="2300" dirty="0">
                <a:latin typeface="Arial"/>
                <a:cs typeface="Arial"/>
              </a:rPr>
              <a:t> (mail) avec les participants pour </a:t>
            </a:r>
            <a:r>
              <a:rPr lang="en-US" sz="2300" dirty="0" err="1">
                <a:latin typeface="Arial"/>
                <a:cs typeface="Arial"/>
              </a:rPr>
              <a:t>apprécier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leur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niveau</a:t>
            </a:r>
            <a:r>
              <a:rPr lang="en-US" sz="2300" dirty="0">
                <a:latin typeface="Arial"/>
                <a:cs typeface="Arial"/>
              </a:rPr>
              <a:t> de </a:t>
            </a:r>
            <a:r>
              <a:rPr lang="en-US" sz="2300" dirty="0" err="1">
                <a:latin typeface="Arial"/>
                <a:cs typeface="Arial"/>
              </a:rPr>
              <a:t>départ</a:t>
            </a:r>
            <a:r>
              <a:rPr lang="en-US" sz="2300" dirty="0">
                <a:latin typeface="Arial"/>
                <a:cs typeface="Arial"/>
              </a:rPr>
              <a:t> et </a:t>
            </a:r>
            <a:r>
              <a:rPr lang="en-US" sz="2300" dirty="0" err="1">
                <a:latin typeface="Arial"/>
                <a:cs typeface="Arial"/>
              </a:rPr>
              <a:t>leurs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attentes</a:t>
            </a:r>
            <a:br>
              <a:rPr lang="en-US" sz="2300" dirty="0">
                <a:latin typeface="Arial"/>
                <a:cs typeface="Arial"/>
              </a:rPr>
            </a:br>
            <a:endParaRPr lang="en-US" sz="2300" dirty="0">
              <a:latin typeface="Arial"/>
              <a:cs typeface="Arial"/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46099" y="322896"/>
            <a:ext cx="8229600" cy="909005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Concevoir et animer </a:t>
            </a:r>
            <a:br>
              <a:rPr lang="fr-FR" b="1" dirty="0"/>
            </a:br>
            <a:r>
              <a:rPr lang="fr-FR" b="1" dirty="0"/>
              <a:t>une formation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3683" y="304801"/>
            <a:ext cx="927100" cy="92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352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6100" y="1716470"/>
            <a:ext cx="8372432" cy="48186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300" b="1" dirty="0">
                <a:latin typeface="Arial"/>
                <a:cs typeface="Arial"/>
              </a:rPr>
              <a:t>Étape 2 : la conception/production du </a:t>
            </a:r>
            <a:r>
              <a:rPr lang="en-US" sz="2300" b="1" dirty="0" err="1">
                <a:latin typeface="Arial"/>
                <a:cs typeface="Arial"/>
              </a:rPr>
              <a:t>cours</a:t>
            </a:r>
            <a:r>
              <a:rPr lang="en-US" sz="2300" b="1" dirty="0">
                <a:latin typeface="Arial"/>
                <a:cs typeface="Arial"/>
              </a:rPr>
              <a:t> (1/3)</a:t>
            </a:r>
            <a:br>
              <a:rPr lang="en-US" sz="2300" b="1" dirty="0">
                <a:latin typeface="Arial"/>
                <a:cs typeface="Arial"/>
              </a:rPr>
            </a:br>
            <a:endParaRPr lang="en-US" sz="2300" b="1" dirty="0">
              <a:latin typeface="Arial"/>
              <a:cs typeface="Arial"/>
            </a:endParaRPr>
          </a:p>
          <a:p>
            <a:r>
              <a:rPr lang="en-US" sz="2300" dirty="0" err="1">
                <a:latin typeface="Arial"/>
                <a:cs typeface="Arial"/>
              </a:rPr>
              <a:t>Quel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est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l’intitulé</a:t>
            </a:r>
            <a:r>
              <a:rPr lang="en-US" sz="2300" dirty="0">
                <a:latin typeface="Arial"/>
                <a:cs typeface="Arial"/>
              </a:rPr>
              <a:t>/le </a:t>
            </a:r>
            <a:r>
              <a:rPr lang="en-US" sz="2300" dirty="0" err="1">
                <a:latin typeface="Arial"/>
                <a:cs typeface="Arial"/>
              </a:rPr>
              <a:t>titre</a:t>
            </a:r>
            <a:r>
              <a:rPr lang="en-US" sz="2300" dirty="0">
                <a:latin typeface="Arial"/>
                <a:cs typeface="Arial"/>
              </a:rPr>
              <a:t> du </a:t>
            </a:r>
            <a:r>
              <a:rPr lang="en-US" sz="2300" dirty="0" err="1">
                <a:latin typeface="Arial"/>
                <a:cs typeface="Arial"/>
              </a:rPr>
              <a:t>cours</a:t>
            </a:r>
            <a:r>
              <a:rPr lang="en-US" sz="2300" dirty="0">
                <a:latin typeface="Arial"/>
                <a:cs typeface="Arial"/>
              </a:rPr>
              <a:t> ? </a:t>
            </a:r>
            <a:r>
              <a:rPr lang="en-US" sz="2300" dirty="0" err="1">
                <a:latin typeface="Arial"/>
                <a:cs typeface="Arial"/>
              </a:rPr>
              <a:t>Pouvez-vous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résumer</a:t>
            </a:r>
            <a:r>
              <a:rPr lang="en-US" sz="2300" dirty="0">
                <a:latin typeface="Arial"/>
                <a:cs typeface="Arial"/>
              </a:rPr>
              <a:t> son </a:t>
            </a:r>
            <a:r>
              <a:rPr lang="en-US" sz="2300" dirty="0" err="1">
                <a:latin typeface="Arial"/>
                <a:cs typeface="Arial"/>
              </a:rPr>
              <a:t>contenu</a:t>
            </a:r>
            <a:r>
              <a:rPr lang="en-US" sz="2300" dirty="0">
                <a:latin typeface="Arial"/>
                <a:cs typeface="Arial"/>
              </a:rPr>
              <a:t> et </a:t>
            </a:r>
            <a:r>
              <a:rPr lang="en-US" sz="2300" dirty="0" err="1">
                <a:latin typeface="Arial"/>
                <a:cs typeface="Arial"/>
              </a:rPr>
              <a:t>sa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finalité</a:t>
            </a:r>
            <a:r>
              <a:rPr lang="en-US" sz="2300" dirty="0">
                <a:latin typeface="Arial"/>
                <a:cs typeface="Arial"/>
              </a:rPr>
              <a:t> dans </a:t>
            </a:r>
            <a:r>
              <a:rPr lang="en-US" sz="2300" dirty="0" err="1">
                <a:latin typeface="Arial"/>
                <a:cs typeface="Arial"/>
              </a:rPr>
              <a:t>une</a:t>
            </a:r>
            <a:r>
              <a:rPr lang="en-US" sz="2300" dirty="0">
                <a:latin typeface="Arial"/>
                <a:cs typeface="Arial"/>
              </a:rPr>
              <a:t> description (chapeau ?</a:t>
            </a:r>
          </a:p>
          <a:p>
            <a:r>
              <a:rPr lang="en-US" sz="2300" dirty="0">
                <a:latin typeface="Arial"/>
                <a:cs typeface="Arial"/>
              </a:rPr>
              <a:t>Quelle </a:t>
            </a:r>
            <a:r>
              <a:rPr lang="en-US" sz="2300" dirty="0" err="1">
                <a:latin typeface="Arial"/>
                <a:cs typeface="Arial"/>
              </a:rPr>
              <a:t>est</a:t>
            </a:r>
            <a:r>
              <a:rPr lang="en-US" sz="2300" dirty="0">
                <a:latin typeface="Arial"/>
                <a:cs typeface="Arial"/>
              </a:rPr>
              <a:t> la nature du </a:t>
            </a:r>
            <a:r>
              <a:rPr lang="en-US" sz="2300" dirty="0" err="1">
                <a:latin typeface="Arial"/>
                <a:cs typeface="Arial"/>
              </a:rPr>
              <a:t>cours</a:t>
            </a:r>
            <a:r>
              <a:rPr lang="en-US" sz="2300" dirty="0">
                <a:latin typeface="Arial"/>
                <a:cs typeface="Arial"/>
              </a:rPr>
              <a:t> : </a:t>
            </a:r>
          </a:p>
          <a:p>
            <a:pPr marL="0" indent="0">
              <a:buNone/>
            </a:pPr>
            <a:r>
              <a:rPr lang="en-US" sz="2300" dirty="0">
                <a:latin typeface="Arial"/>
                <a:cs typeface="Arial"/>
              </a:rPr>
              <a:t>– </a:t>
            </a:r>
            <a:r>
              <a:rPr lang="en-US" sz="2300" dirty="0" err="1">
                <a:latin typeface="Arial"/>
                <a:cs typeface="Arial"/>
              </a:rPr>
              <a:t>cours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théorique</a:t>
            </a:r>
            <a:r>
              <a:rPr lang="en-US" sz="2300" dirty="0">
                <a:latin typeface="Arial"/>
                <a:cs typeface="Arial"/>
              </a:rPr>
              <a:t> (transmission de </a:t>
            </a:r>
            <a:r>
              <a:rPr lang="en-US" sz="2300" dirty="0" err="1">
                <a:latin typeface="Arial"/>
                <a:cs typeface="Arial"/>
              </a:rPr>
              <a:t>savoirs</a:t>
            </a:r>
            <a:r>
              <a:rPr lang="en-US" sz="2300" dirty="0">
                <a:latin typeface="Arial"/>
                <a:cs typeface="Arial"/>
              </a:rPr>
              <a:t>) ?</a:t>
            </a:r>
          </a:p>
          <a:p>
            <a:pPr marL="0" indent="0">
              <a:buNone/>
            </a:pPr>
            <a:r>
              <a:rPr lang="en-US" sz="2300" dirty="0">
                <a:latin typeface="Arial"/>
                <a:cs typeface="Arial"/>
              </a:rPr>
              <a:t>– </a:t>
            </a:r>
            <a:r>
              <a:rPr lang="en-US" sz="2300" dirty="0" err="1">
                <a:latin typeface="Arial"/>
                <a:cs typeface="Arial"/>
              </a:rPr>
              <a:t>cours</a:t>
            </a:r>
            <a:r>
              <a:rPr lang="en-US" sz="2300" dirty="0">
                <a:latin typeface="Arial"/>
                <a:cs typeface="Arial"/>
              </a:rPr>
              <a:t> pratique (transmission de savoir-faire) ?</a:t>
            </a:r>
          </a:p>
          <a:p>
            <a:pPr marL="0" indent="0">
              <a:buNone/>
            </a:pPr>
            <a:r>
              <a:rPr lang="en-US" sz="2300" dirty="0">
                <a:latin typeface="Arial"/>
                <a:cs typeface="Arial"/>
              </a:rPr>
              <a:t>– </a:t>
            </a:r>
            <a:r>
              <a:rPr lang="en-US" sz="2300" dirty="0" err="1">
                <a:latin typeface="Arial"/>
                <a:cs typeface="Arial"/>
              </a:rPr>
              <a:t>cours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comportemental</a:t>
            </a:r>
            <a:r>
              <a:rPr lang="en-US" sz="2300" dirty="0">
                <a:latin typeface="Arial"/>
                <a:cs typeface="Arial"/>
              </a:rPr>
              <a:t> (transmission de savoir-</a:t>
            </a:r>
            <a:r>
              <a:rPr lang="en-US" sz="2300" dirty="0" err="1">
                <a:latin typeface="Arial"/>
                <a:cs typeface="Arial"/>
              </a:rPr>
              <a:t>être</a:t>
            </a:r>
            <a:r>
              <a:rPr lang="en-US" sz="2300" dirty="0">
                <a:latin typeface="Arial"/>
                <a:cs typeface="Arial"/>
              </a:rPr>
              <a:t>) ?</a:t>
            </a:r>
          </a:p>
          <a:p>
            <a:endParaRPr lang="en-US" sz="2300" dirty="0">
              <a:latin typeface="Arial"/>
              <a:cs typeface="Arial"/>
            </a:endParaRPr>
          </a:p>
          <a:p>
            <a:r>
              <a:rPr lang="en-US" sz="2300" b="1" dirty="0">
                <a:latin typeface="Arial"/>
                <a:cs typeface="Arial"/>
              </a:rPr>
              <a:t>Conseil pour </a:t>
            </a:r>
            <a:r>
              <a:rPr lang="en-US" sz="2300" b="1" dirty="0" err="1">
                <a:latin typeface="Arial"/>
                <a:cs typeface="Arial"/>
              </a:rPr>
              <a:t>votre</a:t>
            </a:r>
            <a:r>
              <a:rPr lang="en-US" sz="2300" b="1" dirty="0">
                <a:latin typeface="Arial"/>
                <a:cs typeface="Arial"/>
              </a:rPr>
              <a:t> formation : </a:t>
            </a:r>
            <a:r>
              <a:rPr lang="en-US" sz="2300" dirty="0" err="1">
                <a:latin typeface="Arial"/>
                <a:cs typeface="Arial"/>
              </a:rPr>
              <a:t>si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votre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cours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conjugue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tous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ces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éléments</a:t>
            </a:r>
            <a:r>
              <a:rPr lang="en-US" sz="2300" dirty="0">
                <a:latin typeface="Arial"/>
                <a:cs typeface="Arial"/>
              </a:rPr>
              <a:t>, </a:t>
            </a:r>
            <a:r>
              <a:rPr lang="en-US" sz="2300" dirty="0" err="1">
                <a:latin typeface="Arial"/>
                <a:cs typeface="Arial"/>
              </a:rPr>
              <a:t>distinguez</a:t>
            </a:r>
            <a:r>
              <a:rPr lang="en-US" sz="2300" dirty="0">
                <a:latin typeface="Arial"/>
                <a:cs typeface="Arial"/>
              </a:rPr>
              <a:t> bien </a:t>
            </a:r>
            <a:r>
              <a:rPr lang="en-US" sz="2300" dirty="0" err="1">
                <a:latin typeface="Arial"/>
                <a:cs typeface="Arial"/>
              </a:rPr>
              <a:t>ces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différentes</a:t>
            </a:r>
            <a:r>
              <a:rPr lang="en-US" sz="2300" dirty="0">
                <a:latin typeface="Arial"/>
                <a:cs typeface="Arial"/>
              </a:rPr>
              <a:t> natures dans </a:t>
            </a:r>
            <a:r>
              <a:rPr lang="en-US" sz="2300" dirty="0" err="1">
                <a:latin typeface="Arial"/>
                <a:cs typeface="Arial"/>
              </a:rPr>
              <a:t>votre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déroulé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pédagogique</a:t>
            </a:r>
            <a:r>
              <a:rPr lang="en-US" sz="2300" dirty="0">
                <a:latin typeface="Arial"/>
                <a:cs typeface="Arial"/>
              </a:rPr>
              <a:t> (</a:t>
            </a:r>
            <a:r>
              <a:rPr lang="en-US" sz="2300" dirty="0" err="1">
                <a:latin typeface="Arial"/>
                <a:cs typeface="Arial"/>
              </a:rPr>
              <a:t>voir</a:t>
            </a:r>
            <a:r>
              <a:rPr lang="en-US" sz="2300" dirty="0">
                <a:latin typeface="Arial"/>
                <a:cs typeface="Arial"/>
              </a:rPr>
              <a:t> plus loin)</a:t>
            </a:r>
            <a:br>
              <a:rPr lang="en-US" sz="2300" dirty="0">
                <a:latin typeface="Arial"/>
                <a:cs typeface="Arial"/>
              </a:rPr>
            </a:br>
            <a:endParaRPr lang="en-US" sz="2300" dirty="0">
              <a:latin typeface="Arial"/>
              <a:cs typeface="Arial"/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57200" y="304801"/>
            <a:ext cx="8229600" cy="909005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Concevoir et animer </a:t>
            </a:r>
            <a:br>
              <a:rPr lang="fr-FR" b="1" dirty="0"/>
            </a:br>
            <a:r>
              <a:rPr lang="fr-FR" b="1" dirty="0"/>
              <a:t>une formation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3683" y="304801"/>
            <a:ext cx="927100" cy="92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160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6100" y="1716470"/>
            <a:ext cx="8372432" cy="48186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300" b="1" dirty="0">
                <a:latin typeface="Arial"/>
                <a:cs typeface="Arial"/>
              </a:rPr>
              <a:t>Étape 2 : la conception/production du </a:t>
            </a:r>
            <a:r>
              <a:rPr lang="en-US" sz="2300" b="1" dirty="0" err="1">
                <a:latin typeface="Arial"/>
                <a:cs typeface="Arial"/>
              </a:rPr>
              <a:t>cours</a:t>
            </a:r>
            <a:r>
              <a:rPr lang="en-US" sz="2300" b="1" dirty="0">
                <a:latin typeface="Arial"/>
                <a:cs typeface="Arial"/>
              </a:rPr>
              <a:t> (2/3)</a:t>
            </a:r>
            <a:br>
              <a:rPr lang="en-US" sz="2300" b="1" dirty="0">
                <a:latin typeface="Arial"/>
                <a:cs typeface="Arial"/>
              </a:rPr>
            </a:br>
            <a:endParaRPr lang="en-US" sz="2300" b="1" dirty="0">
              <a:latin typeface="Arial"/>
              <a:cs typeface="Arial"/>
            </a:endParaRPr>
          </a:p>
          <a:p>
            <a:r>
              <a:rPr lang="en-US" sz="2300" dirty="0" err="1">
                <a:latin typeface="Arial"/>
                <a:cs typeface="Arial"/>
              </a:rPr>
              <a:t>Quels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sont</a:t>
            </a:r>
            <a:r>
              <a:rPr lang="en-US" sz="2300" dirty="0">
                <a:latin typeface="Arial"/>
                <a:cs typeface="Arial"/>
              </a:rPr>
              <a:t> les </a:t>
            </a:r>
            <a:r>
              <a:rPr lang="en-US" sz="2300" dirty="0" err="1">
                <a:latin typeface="Arial"/>
                <a:cs typeface="Arial"/>
              </a:rPr>
              <a:t>différentes</a:t>
            </a:r>
            <a:r>
              <a:rPr lang="en-US" sz="2300" dirty="0">
                <a:latin typeface="Arial"/>
                <a:cs typeface="Arial"/>
              </a:rPr>
              <a:t> parties et sous-parties que </a:t>
            </a:r>
            <a:r>
              <a:rPr lang="en-US" sz="2300" dirty="0" err="1">
                <a:latin typeface="Arial"/>
                <a:cs typeface="Arial"/>
              </a:rPr>
              <a:t>vous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souhaitez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aborder</a:t>
            </a:r>
            <a:r>
              <a:rPr lang="en-US" sz="2300" dirty="0">
                <a:latin typeface="Arial"/>
                <a:cs typeface="Arial"/>
              </a:rPr>
              <a:t> dans </a:t>
            </a:r>
            <a:r>
              <a:rPr lang="en-US" sz="2300" dirty="0" err="1">
                <a:latin typeface="Arial"/>
                <a:cs typeface="Arial"/>
              </a:rPr>
              <a:t>ce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cours</a:t>
            </a:r>
            <a:r>
              <a:rPr lang="en-US" sz="2300" dirty="0">
                <a:latin typeface="Arial"/>
                <a:cs typeface="Arial"/>
              </a:rPr>
              <a:t> ?</a:t>
            </a:r>
          </a:p>
          <a:p>
            <a:r>
              <a:rPr lang="en-US" sz="2300" dirty="0">
                <a:latin typeface="Arial"/>
                <a:cs typeface="Arial"/>
              </a:rPr>
              <a:t>Dans </a:t>
            </a:r>
            <a:r>
              <a:rPr lang="en-US" sz="2300" dirty="0" err="1">
                <a:latin typeface="Arial"/>
                <a:cs typeface="Arial"/>
              </a:rPr>
              <a:t>quel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ordre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allez-vous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aborder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ces</a:t>
            </a:r>
            <a:r>
              <a:rPr lang="en-US" sz="2300" dirty="0">
                <a:latin typeface="Arial"/>
                <a:cs typeface="Arial"/>
              </a:rPr>
              <a:t> parties ?</a:t>
            </a:r>
          </a:p>
          <a:p>
            <a:r>
              <a:rPr lang="en-US" sz="2300" dirty="0">
                <a:latin typeface="Arial"/>
                <a:cs typeface="Arial"/>
              </a:rPr>
              <a:t>Que </a:t>
            </a:r>
            <a:r>
              <a:rPr lang="en-US" sz="2300" dirty="0" err="1">
                <a:latin typeface="Arial"/>
                <a:cs typeface="Arial"/>
              </a:rPr>
              <a:t>sauront</a:t>
            </a:r>
            <a:r>
              <a:rPr lang="en-US" sz="2300" dirty="0">
                <a:latin typeface="Arial"/>
                <a:cs typeface="Arial"/>
              </a:rPr>
              <a:t>/</a:t>
            </a:r>
            <a:r>
              <a:rPr lang="en-US" sz="2300" dirty="0" err="1">
                <a:latin typeface="Arial"/>
                <a:cs typeface="Arial"/>
              </a:rPr>
              <a:t>sauront</a:t>
            </a:r>
            <a:r>
              <a:rPr lang="en-US" sz="2300" dirty="0">
                <a:latin typeface="Arial"/>
                <a:cs typeface="Arial"/>
              </a:rPr>
              <a:t> faire </a:t>
            </a:r>
            <a:r>
              <a:rPr lang="en-US" sz="2300" dirty="0" err="1">
                <a:latin typeface="Arial"/>
                <a:cs typeface="Arial"/>
              </a:rPr>
              <a:t>vos</a:t>
            </a:r>
            <a:r>
              <a:rPr lang="en-US" sz="2300" dirty="0">
                <a:latin typeface="Arial"/>
                <a:cs typeface="Arial"/>
              </a:rPr>
              <a:t> stagiaires </a:t>
            </a:r>
            <a:r>
              <a:rPr lang="en-US" sz="2300" dirty="0" err="1">
                <a:latin typeface="Arial"/>
                <a:cs typeface="Arial"/>
              </a:rPr>
              <a:t>à</a:t>
            </a:r>
            <a:r>
              <a:rPr lang="en-US" sz="2300" dirty="0">
                <a:latin typeface="Arial"/>
                <a:cs typeface="Arial"/>
              </a:rPr>
              <a:t> la fin de </a:t>
            </a:r>
            <a:r>
              <a:rPr lang="en-US" sz="2300" dirty="0" err="1">
                <a:latin typeface="Arial"/>
                <a:cs typeface="Arial"/>
              </a:rPr>
              <a:t>chaque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partie</a:t>
            </a:r>
            <a:r>
              <a:rPr lang="en-US" sz="2300" dirty="0">
                <a:latin typeface="Arial"/>
                <a:cs typeface="Arial"/>
              </a:rPr>
              <a:t> et sous-</a:t>
            </a:r>
            <a:r>
              <a:rPr lang="en-US" sz="2300" dirty="0" err="1">
                <a:latin typeface="Arial"/>
                <a:cs typeface="Arial"/>
              </a:rPr>
              <a:t>partie</a:t>
            </a:r>
            <a:r>
              <a:rPr lang="en-US" sz="2300" dirty="0">
                <a:latin typeface="Arial"/>
                <a:cs typeface="Arial"/>
              </a:rPr>
              <a:t> ? Quelle </a:t>
            </a:r>
            <a:r>
              <a:rPr lang="en-US" sz="2300" dirty="0" err="1">
                <a:latin typeface="Arial"/>
                <a:cs typeface="Arial"/>
              </a:rPr>
              <a:t>évaluation</a:t>
            </a:r>
            <a:r>
              <a:rPr lang="en-US" sz="2300" dirty="0">
                <a:latin typeface="Arial"/>
                <a:cs typeface="Arial"/>
              </a:rPr>
              <a:t> pour </a:t>
            </a:r>
            <a:r>
              <a:rPr lang="en-US" sz="2300" dirty="0" err="1">
                <a:latin typeface="Arial"/>
                <a:cs typeface="Arial"/>
              </a:rPr>
              <a:t>en</a:t>
            </a:r>
            <a:r>
              <a:rPr lang="en-US" sz="2300" dirty="0">
                <a:latin typeface="Arial"/>
                <a:cs typeface="Arial"/>
              </a:rPr>
              <a:t> attester ?</a:t>
            </a:r>
          </a:p>
          <a:p>
            <a:pPr marL="0" indent="0">
              <a:buNone/>
            </a:pPr>
            <a:endParaRPr lang="en-US" sz="2300" dirty="0">
              <a:latin typeface="Arial"/>
              <a:cs typeface="Arial"/>
            </a:endParaRPr>
          </a:p>
          <a:p>
            <a:r>
              <a:rPr lang="en-US" sz="2300" b="1" dirty="0">
                <a:latin typeface="Arial"/>
                <a:cs typeface="Arial"/>
              </a:rPr>
              <a:t>Conseil pour </a:t>
            </a:r>
            <a:r>
              <a:rPr lang="en-US" sz="2300" b="1" dirty="0" err="1">
                <a:latin typeface="Arial"/>
                <a:cs typeface="Arial"/>
              </a:rPr>
              <a:t>votre</a:t>
            </a:r>
            <a:r>
              <a:rPr lang="en-US" sz="2300" b="1" dirty="0">
                <a:latin typeface="Arial"/>
                <a:cs typeface="Arial"/>
              </a:rPr>
              <a:t> formation : </a:t>
            </a:r>
            <a:r>
              <a:rPr lang="en-US" sz="2300" dirty="0">
                <a:latin typeface="Arial"/>
                <a:cs typeface="Arial"/>
              </a:rPr>
              <a:t>il </a:t>
            </a:r>
            <a:r>
              <a:rPr lang="en-US" sz="2300" dirty="0" err="1">
                <a:latin typeface="Arial"/>
                <a:cs typeface="Arial"/>
              </a:rPr>
              <a:t>existe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plusieurs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façons</a:t>
            </a:r>
            <a:r>
              <a:rPr lang="en-US" sz="2300" dirty="0">
                <a:latin typeface="Arial"/>
                <a:cs typeface="Arial"/>
              </a:rPr>
              <a:t> de </a:t>
            </a:r>
            <a:r>
              <a:rPr lang="en-US" sz="2300" dirty="0" err="1">
                <a:latin typeface="Arial"/>
                <a:cs typeface="Arial"/>
              </a:rPr>
              <a:t>hiérarchiser</a:t>
            </a:r>
            <a:r>
              <a:rPr lang="en-US" sz="2300" dirty="0">
                <a:latin typeface="Arial"/>
                <a:cs typeface="Arial"/>
              </a:rPr>
              <a:t> les </a:t>
            </a:r>
            <a:r>
              <a:rPr lang="en-US" sz="2300" dirty="0" err="1">
                <a:latin typeface="Arial"/>
                <a:cs typeface="Arial"/>
              </a:rPr>
              <a:t>contenus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d’une</a:t>
            </a:r>
            <a:r>
              <a:rPr lang="en-US" sz="2300" dirty="0">
                <a:latin typeface="Arial"/>
                <a:cs typeface="Arial"/>
              </a:rPr>
              <a:t> formation (</a:t>
            </a:r>
            <a:r>
              <a:rPr lang="en-US" sz="2300" dirty="0" err="1">
                <a:latin typeface="Arial"/>
                <a:cs typeface="Arial"/>
              </a:rPr>
              <a:t>chronologique</a:t>
            </a:r>
            <a:r>
              <a:rPr lang="en-US" sz="2300" dirty="0">
                <a:latin typeface="Arial"/>
                <a:cs typeface="Arial"/>
              </a:rPr>
              <a:t>, du </a:t>
            </a:r>
            <a:r>
              <a:rPr lang="en-US" sz="2300" dirty="0" err="1">
                <a:latin typeface="Arial"/>
                <a:cs typeface="Arial"/>
              </a:rPr>
              <a:t>général</a:t>
            </a:r>
            <a:r>
              <a:rPr lang="en-US" sz="2300" dirty="0">
                <a:latin typeface="Arial"/>
                <a:cs typeface="Arial"/>
              </a:rPr>
              <a:t> au particulier, etc.). La plus </a:t>
            </a:r>
            <a:r>
              <a:rPr lang="en-US" sz="2300" dirty="0" err="1">
                <a:latin typeface="Arial"/>
                <a:cs typeface="Arial"/>
              </a:rPr>
              <a:t>efficace</a:t>
            </a:r>
            <a:r>
              <a:rPr lang="en-US" sz="2300" dirty="0">
                <a:latin typeface="Arial"/>
                <a:cs typeface="Arial"/>
              </a:rPr>
              <a:t> : </a:t>
            </a:r>
            <a:r>
              <a:rPr lang="en-US" sz="2300" dirty="0" err="1">
                <a:latin typeface="Arial"/>
                <a:cs typeface="Arial"/>
              </a:rPr>
              <a:t>aller</a:t>
            </a:r>
            <a:r>
              <a:rPr lang="en-US" sz="2300" dirty="0">
                <a:latin typeface="Arial"/>
                <a:cs typeface="Arial"/>
              </a:rPr>
              <a:t> du plus simple au plus </a:t>
            </a:r>
            <a:r>
              <a:rPr lang="en-US" sz="2300" dirty="0" err="1">
                <a:latin typeface="Arial"/>
                <a:cs typeface="Arial"/>
              </a:rPr>
              <a:t>complexe</a:t>
            </a:r>
            <a:r>
              <a:rPr lang="en-US" sz="2300" dirty="0">
                <a:latin typeface="Arial"/>
                <a:cs typeface="Arial"/>
              </a:rPr>
              <a:t>… et </a:t>
            </a:r>
            <a:r>
              <a:rPr lang="en-US" sz="2300" dirty="0" err="1">
                <a:latin typeface="Arial"/>
                <a:cs typeface="Arial"/>
              </a:rPr>
              <a:t>n’oubliez</a:t>
            </a:r>
            <a:r>
              <a:rPr lang="en-US" sz="2300" dirty="0">
                <a:latin typeface="Arial"/>
                <a:cs typeface="Arial"/>
              </a:rPr>
              <a:t> pas les pauses !</a:t>
            </a:r>
            <a:br>
              <a:rPr lang="en-US" sz="2300" dirty="0">
                <a:latin typeface="Arial"/>
                <a:cs typeface="Arial"/>
              </a:rPr>
            </a:br>
            <a:endParaRPr lang="en-US" sz="2300" dirty="0">
              <a:latin typeface="Arial"/>
              <a:cs typeface="Arial"/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46099" y="322896"/>
            <a:ext cx="8229600" cy="909005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Concevoir et animer </a:t>
            </a:r>
            <a:br>
              <a:rPr lang="fr-FR" b="1" dirty="0"/>
            </a:br>
            <a:r>
              <a:rPr lang="fr-FR" b="1" dirty="0"/>
              <a:t>une formation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3683" y="304801"/>
            <a:ext cx="927100" cy="92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103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6100" y="1716470"/>
            <a:ext cx="8372432" cy="48186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300" b="1" dirty="0">
                <a:latin typeface="Arial"/>
                <a:cs typeface="Arial"/>
              </a:rPr>
              <a:t>Étape 2 : la conception/production du </a:t>
            </a:r>
            <a:r>
              <a:rPr lang="en-US" sz="2300" b="1" dirty="0" err="1">
                <a:latin typeface="Arial"/>
                <a:cs typeface="Arial"/>
              </a:rPr>
              <a:t>cours</a:t>
            </a:r>
            <a:r>
              <a:rPr lang="en-US" sz="2300" b="1" dirty="0">
                <a:latin typeface="Arial"/>
                <a:cs typeface="Arial"/>
              </a:rPr>
              <a:t> (3/3)</a:t>
            </a:r>
            <a:br>
              <a:rPr lang="en-US" sz="2300" b="1" dirty="0">
                <a:latin typeface="Arial"/>
                <a:cs typeface="Arial"/>
              </a:rPr>
            </a:br>
            <a:endParaRPr lang="en-US" sz="2300" b="1" dirty="0">
              <a:latin typeface="Arial"/>
              <a:cs typeface="Arial"/>
            </a:endParaRPr>
          </a:p>
          <a:p>
            <a:r>
              <a:rPr lang="en-US" sz="2300" dirty="0" err="1">
                <a:latin typeface="Arial"/>
                <a:cs typeface="Arial"/>
              </a:rPr>
              <a:t>Quels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sont</a:t>
            </a:r>
            <a:r>
              <a:rPr lang="en-US" sz="2300" dirty="0">
                <a:latin typeface="Arial"/>
                <a:cs typeface="Arial"/>
              </a:rPr>
              <a:t> les supports </a:t>
            </a:r>
            <a:r>
              <a:rPr lang="en-US" sz="2300" dirty="0" err="1">
                <a:latin typeface="Arial"/>
                <a:cs typeface="Arial"/>
              </a:rPr>
              <a:t>dont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vous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aurez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besoin</a:t>
            </a:r>
            <a:r>
              <a:rPr lang="en-US" sz="2300" dirty="0">
                <a:latin typeface="Arial"/>
                <a:cs typeface="Arial"/>
              </a:rPr>
              <a:t> pour </a:t>
            </a:r>
            <a:r>
              <a:rPr lang="en-US" sz="2300" dirty="0" err="1">
                <a:latin typeface="Arial"/>
                <a:cs typeface="Arial"/>
              </a:rPr>
              <a:t>ce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cours</a:t>
            </a:r>
            <a:r>
              <a:rPr lang="en-US" sz="2300" dirty="0">
                <a:latin typeface="Arial"/>
                <a:cs typeface="Arial"/>
              </a:rPr>
              <a:t> : </a:t>
            </a:r>
            <a:r>
              <a:rPr lang="en-US" sz="2300" dirty="0" err="1">
                <a:latin typeface="Arial"/>
                <a:cs typeface="Arial"/>
              </a:rPr>
              <a:t>textes</a:t>
            </a:r>
            <a:r>
              <a:rPr lang="en-US" sz="2300" dirty="0">
                <a:latin typeface="Arial"/>
                <a:cs typeface="Arial"/>
              </a:rPr>
              <a:t>, </a:t>
            </a:r>
            <a:r>
              <a:rPr lang="en-US" sz="2300" dirty="0" err="1">
                <a:latin typeface="Arial"/>
                <a:cs typeface="Arial"/>
              </a:rPr>
              <a:t>visuels</a:t>
            </a:r>
            <a:r>
              <a:rPr lang="en-US" sz="2300" dirty="0">
                <a:latin typeface="Arial"/>
                <a:cs typeface="Arial"/>
              </a:rPr>
              <a:t>, audios…? </a:t>
            </a:r>
            <a:r>
              <a:rPr lang="en-US" sz="2300" dirty="0" err="1">
                <a:latin typeface="Arial"/>
                <a:cs typeface="Arial"/>
              </a:rPr>
              <a:t>Existe</a:t>
            </a:r>
            <a:r>
              <a:rPr lang="en-US" sz="2300" dirty="0">
                <a:latin typeface="Arial"/>
                <a:cs typeface="Arial"/>
              </a:rPr>
              <a:t>-t-il déjà des documents </a:t>
            </a:r>
            <a:r>
              <a:rPr lang="en-US" sz="2300" dirty="0" err="1">
                <a:latin typeface="Arial"/>
                <a:cs typeface="Arial"/>
              </a:rPr>
              <a:t>réutilisables</a:t>
            </a:r>
            <a:r>
              <a:rPr lang="en-US" sz="2300" dirty="0">
                <a:latin typeface="Arial"/>
                <a:cs typeface="Arial"/>
              </a:rPr>
              <a:t> ? </a:t>
            </a:r>
            <a:r>
              <a:rPr lang="en-US" sz="2300" dirty="0" err="1">
                <a:latin typeface="Arial"/>
                <a:cs typeface="Arial"/>
              </a:rPr>
              <a:t>Lesquels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devrez-vous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produire</a:t>
            </a:r>
            <a:r>
              <a:rPr lang="en-US" sz="2300" dirty="0">
                <a:latin typeface="Arial"/>
                <a:cs typeface="Arial"/>
              </a:rPr>
              <a:t> ?</a:t>
            </a:r>
          </a:p>
          <a:p>
            <a:pPr marL="0" indent="0">
              <a:buNone/>
            </a:pPr>
            <a:endParaRPr lang="en-US" sz="2300" dirty="0">
              <a:latin typeface="Arial"/>
              <a:cs typeface="Arial"/>
            </a:endParaRPr>
          </a:p>
          <a:p>
            <a:r>
              <a:rPr lang="en-US" sz="2300" dirty="0" err="1">
                <a:latin typeface="Arial"/>
                <a:cs typeface="Arial"/>
              </a:rPr>
              <a:t>Quelles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sont</a:t>
            </a:r>
            <a:r>
              <a:rPr lang="en-US" sz="2300" dirty="0">
                <a:latin typeface="Arial"/>
                <a:cs typeface="Arial"/>
              </a:rPr>
              <a:t> les </a:t>
            </a:r>
            <a:r>
              <a:rPr lang="en-US" sz="2300" dirty="0" err="1">
                <a:latin typeface="Arial"/>
                <a:cs typeface="Arial"/>
              </a:rPr>
              <a:t>personnes</a:t>
            </a:r>
            <a:r>
              <a:rPr lang="en-US" sz="2300" dirty="0">
                <a:latin typeface="Arial"/>
                <a:cs typeface="Arial"/>
              </a:rPr>
              <a:t> qui </a:t>
            </a:r>
            <a:r>
              <a:rPr lang="en-US" sz="2300" dirty="0" err="1">
                <a:latin typeface="Arial"/>
                <a:cs typeface="Arial"/>
              </a:rPr>
              <a:t>peuvent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vous</a:t>
            </a:r>
            <a:r>
              <a:rPr lang="en-US" sz="2300" dirty="0">
                <a:latin typeface="Arial"/>
                <a:cs typeface="Arial"/>
              </a:rPr>
              <a:t> aider pour </a:t>
            </a:r>
            <a:r>
              <a:rPr lang="en-US" sz="2300" dirty="0" err="1">
                <a:latin typeface="Arial"/>
                <a:cs typeface="Arial"/>
              </a:rPr>
              <a:t>cette</a:t>
            </a:r>
            <a:r>
              <a:rPr lang="en-US" sz="2300" dirty="0">
                <a:latin typeface="Arial"/>
                <a:cs typeface="Arial"/>
              </a:rPr>
              <a:t> étape : </a:t>
            </a:r>
            <a:r>
              <a:rPr lang="en-US" sz="2300" dirty="0" err="1">
                <a:latin typeface="Arial"/>
                <a:cs typeface="Arial"/>
              </a:rPr>
              <a:t>autres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formateurs</a:t>
            </a:r>
            <a:r>
              <a:rPr lang="en-US" sz="2300" dirty="0">
                <a:latin typeface="Arial"/>
                <a:cs typeface="Arial"/>
              </a:rPr>
              <a:t>, </a:t>
            </a:r>
            <a:r>
              <a:rPr lang="en-US" sz="2300" dirty="0" err="1">
                <a:latin typeface="Arial"/>
                <a:cs typeface="Arial"/>
              </a:rPr>
              <a:t>responsable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pédagogique</a:t>
            </a:r>
            <a:r>
              <a:rPr lang="en-US" sz="2300" dirty="0">
                <a:latin typeface="Arial"/>
                <a:cs typeface="Arial"/>
              </a:rPr>
              <a:t> ?</a:t>
            </a:r>
          </a:p>
          <a:p>
            <a:endParaRPr lang="en-US" sz="2300" dirty="0">
              <a:latin typeface="Arial"/>
              <a:cs typeface="Arial"/>
            </a:endParaRPr>
          </a:p>
          <a:p>
            <a:r>
              <a:rPr lang="en-US" sz="2300" b="1" dirty="0">
                <a:latin typeface="Arial"/>
                <a:cs typeface="Arial"/>
              </a:rPr>
              <a:t>Conseil pour </a:t>
            </a:r>
            <a:r>
              <a:rPr lang="en-US" sz="2300" b="1" dirty="0" err="1">
                <a:latin typeface="Arial"/>
                <a:cs typeface="Arial"/>
              </a:rPr>
              <a:t>votre</a:t>
            </a:r>
            <a:r>
              <a:rPr lang="en-US" sz="2300" b="1" dirty="0">
                <a:latin typeface="Arial"/>
                <a:cs typeface="Arial"/>
              </a:rPr>
              <a:t> formation : </a:t>
            </a:r>
            <a:r>
              <a:rPr lang="en-US" sz="2300" dirty="0">
                <a:latin typeface="Arial"/>
                <a:cs typeface="Arial"/>
              </a:rPr>
              <a:t>la phase de conception </a:t>
            </a:r>
            <a:r>
              <a:rPr lang="en-US" sz="2300" dirty="0" err="1">
                <a:latin typeface="Arial"/>
                <a:cs typeface="Arial"/>
              </a:rPr>
              <a:t>demande</a:t>
            </a:r>
            <a:r>
              <a:rPr lang="en-US" sz="2300" dirty="0">
                <a:latin typeface="Arial"/>
                <a:cs typeface="Arial"/>
              </a:rPr>
              <a:t> du temps (</a:t>
            </a:r>
            <a:r>
              <a:rPr lang="en-US" sz="2300" dirty="0" err="1">
                <a:latin typeface="Arial"/>
                <a:cs typeface="Arial"/>
              </a:rPr>
              <a:t>réflexion</a:t>
            </a:r>
            <a:r>
              <a:rPr lang="en-US" sz="2300" dirty="0">
                <a:latin typeface="Arial"/>
                <a:cs typeface="Arial"/>
              </a:rPr>
              <a:t>, recherche </a:t>
            </a:r>
            <a:r>
              <a:rPr lang="en-US" sz="2300" dirty="0" err="1">
                <a:latin typeface="Arial"/>
                <a:cs typeface="Arial"/>
              </a:rPr>
              <a:t>documentaire</a:t>
            </a:r>
            <a:r>
              <a:rPr lang="en-US" sz="2300" dirty="0">
                <a:latin typeface="Arial"/>
                <a:cs typeface="Arial"/>
              </a:rPr>
              <a:t>…). </a:t>
            </a:r>
            <a:r>
              <a:rPr lang="en-US" sz="2300" dirty="0" err="1">
                <a:latin typeface="Arial"/>
                <a:cs typeface="Arial"/>
              </a:rPr>
              <a:t>morcelez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cette</a:t>
            </a:r>
            <a:r>
              <a:rPr lang="en-US" sz="2300" dirty="0">
                <a:latin typeface="Arial"/>
                <a:cs typeface="Arial"/>
              </a:rPr>
              <a:t> phase </a:t>
            </a:r>
            <a:r>
              <a:rPr lang="en-US" sz="2300" dirty="0" err="1">
                <a:latin typeface="Arial"/>
                <a:cs typeface="Arial"/>
              </a:rPr>
              <a:t>en</a:t>
            </a:r>
            <a:r>
              <a:rPr lang="en-US" sz="2300" dirty="0">
                <a:latin typeface="Arial"/>
                <a:cs typeface="Arial"/>
              </a:rPr>
              <a:t> </a:t>
            </a:r>
            <a:r>
              <a:rPr lang="en-US" sz="2300" dirty="0" err="1">
                <a:latin typeface="Arial"/>
                <a:cs typeface="Arial"/>
              </a:rPr>
              <a:t>plusieurs</a:t>
            </a:r>
            <a:r>
              <a:rPr lang="en-US" sz="2300" dirty="0">
                <a:latin typeface="Arial"/>
                <a:cs typeface="Arial"/>
              </a:rPr>
              <a:t> sessions.</a:t>
            </a:r>
            <a:br>
              <a:rPr lang="en-US" sz="2300" dirty="0">
                <a:latin typeface="Arial"/>
                <a:cs typeface="Arial"/>
              </a:rPr>
            </a:br>
            <a:endParaRPr lang="en-US" sz="2300" dirty="0">
              <a:latin typeface="Arial"/>
              <a:cs typeface="Arial"/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46099" y="322896"/>
            <a:ext cx="8229600" cy="909005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Concevoir et animer </a:t>
            </a:r>
            <a:br>
              <a:rPr lang="fr-FR" b="1" dirty="0"/>
            </a:br>
            <a:r>
              <a:rPr lang="fr-FR" b="1" dirty="0"/>
              <a:t>une formation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3683" y="304801"/>
            <a:ext cx="927100" cy="92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348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6100" y="1716470"/>
            <a:ext cx="8372432" cy="48186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Arial"/>
                <a:cs typeface="Arial"/>
              </a:rPr>
              <a:t>Étape 3 : </a:t>
            </a:r>
            <a:r>
              <a:rPr lang="en-US" sz="2400" b="1" dirty="0" err="1">
                <a:latin typeface="Arial"/>
                <a:cs typeface="Arial"/>
              </a:rPr>
              <a:t>l’animation</a:t>
            </a:r>
            <a:r>
              <a:rPr lang="en-US" sz="2400" b="1" dirty="0">
                <a:latin typeface="Arial"/>
                <a:cs typeface="Arial"/>
              </a:rPr>
              <a:t> du </a:t>
            </a:r>
            <a:r>
              <a:rPr lang="en-US" sz="2400" b="1" dirty="0" err="1">
                <a:latin typeface="Arial"/>
                <a:cs typeface="Arial"/>
              </a:rPr>
              <a:t>cours</a:t>
            </a:r>
            <a:r>
              <a:rPr lang="en-US" sz="2400" b="1" dirty="0">
                <a:latin typeface="Arial"/>
                <a:cs typeface="Arial"/>
              </a:rPr>
              <a:t> (1/2)</a:t>
            </a:r>
            <a:br>
              <a:rPr lang="en-US" sz="2400" b="1" dirty="0">
                <a:latin typeface="Arial"/>
                <a:cs typeface="Arial"/>
              </a:rPr>
            </a:br>
            <a:endParaRPr lang="en-US" sz="2400" b="1" dirty="0">
              <a:latin typeface="Arial"/>
              <a:cs typeface="Arial"/>
            </a:endParaRPr>
          </a:p>
          <a:p>
            <a:r>
              <a:rPr lang="en-US" sz="2400" dirty="0" err="1">
                <a:latin typeface="Arial"/>
                <a:cs typeface="Arial"/>
              </a:rPr>
              <a:t>Quels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sont</a:t>
            </a:r>
            <a:r>
              <a:rPr lang="en-US" sz="2400" dirty="0">
                <a:latin typeface="Arial"/>
                <a:cs typeface="Arial"/>
              </a:rPr>
              <a:t> les </a:t>
            </a:r>
            <a:r>
              <a:rPr lang="en-US" sz="2400" dirty="0" err="1">
                <a:latin typeface="Arial"/>
                <a:cs typeface="Arial"/>
              </a:rPr>
              <a:t>éléments</a:t>
            </a:r>
            <a:r>
              <a:rPr lang="en-US" sz="2400" dirty="0">
                <a:latin typeface="Arial"/>
                <a:cs typeface="Arial"/>
              </a:rPr>
              <a:t>/les documents que </a:t>
            </a:r>
            <a:r>
              <a:rPr lang="en-US" sz="2400" dirty="0" err="1">
                <a:latin typeface="Arial"/>
                <a:cs typeface="Arial"/>
              </a:rPr>
              <a:t>vous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pouvez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transmettre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i="1" dirty="0" err="1">
                <a:latin typeface="Arial"/>
                <a:cs typeface="Arial"/>
              </a:rPr>
              <a:t>avant</a:t>
            </a:r>
            <a:r>
              <a:rPr lang="en-US" sz="2400" i="1" dirty="0"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la formation ? Que </a:t>
            </a:r>
            <a:r>
              <a:rPr lang="en-US" sz="2400" dirty="0" err="1">
                <a:latin typeface="Arial"/>
                <a:cs typeface="Arial"/>
              </a:rPr>
              <a:t>devront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en</a:t>
            </a:r>
            <a:r>
              <a:rPr lang="en-US" sz="2400" dirty="0">
                <a:latin typeface="Arial"/>
                <a:cs typeface="Arial"/>
              </a:rPr>
              <a:t> faire </a:t>
            </a:r>
            <a:r>
              <a:rPr lang="en-US" sz="2400" dirty="0" err="1">
                <a:latin typeface="Arial"/>
                <a:cs typeface="Arial"/>
              </a:rPr>
              <a:t>vos</a:t>
            </a:r>
            <a:r>
              <a:rPr lang="en-US" sz="2400" dirty="0">
                <a:latin typeface="Arial"/>
                <a:cs typeface="Arial"/>
              </a:rPr>
              <a:t> stagiaires, </a:t>
            </a:r>
            <a:r>
              <a:rPr lang="en-US" sz="2400" dirty="0" err="1">
                <a:latin typeface="Arial"/>
                <a:cs typeface="Arial"/>
              </a:rPr>
              <a:t>qu’attendez-vous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d’eux</a:t>
            </a:r>
            <a:r>
              <a:rPr lang="en-US" sz="2400" dirty="0">
                <a:latin typeface="Arial"/>
                <a:cs typeface="Arial"/>
              </a:rPr>
              <a:t> ?</a:t>
            </a:r>
          </a:p>
          <a:p>
            <a:endParaRPr lang="en-US" sz="2400" dirty="0">
              <a:latin typeface="Arial"/>
              <a:cs typeface="Arial"/>
            </a:endParaRPr>
          </a:p>
          <a:p>
            <a:r>
              <a:rPr lang="en-US" sz="2400" dirty="0" err="1">
                <a:latin typeface="Arial"/>
                <a:cs typeface="Arial"/>
              </a:rPr>
              <a:t>Quels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sont</a:t>
            </a:r>
            <a:r>
              <a:rPr lang="en-US" sz="2400" dirty="0">
                <a:latin typeface="Arial"/>
                <a:cs typeface="Arial"/>
              </a:rPr>
              <a:t> les </a:t>
            </a:r>
            <a:r>
              <a:rPr lang="en-US" sz="2400" dirty="0" err="1">
                <a:latin typeface="Arial"/>
                <a:cs typeface="Arial"/>
              </a:rPr>
              <a:t>contenus</a:t>
            </a:r>
            <a:r>
              <a:rPr lang="en-US" sz="2400" dirty="0">
                <a:latin typeface="Arial"/>
                <a:cs typeface="Arial"/>
              </a:rPr>
              <a:t> que </a:t>
            </a:r>
            <a:r>
              <a:rPr lang="en-US" sz="2400" dirty="0" err="1">
                <a:latin typeface="Arial"/>
                <a:cs typeface="Arial"/>
              </a:rPr>
              <a:t>vous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pouvez</a:t>
            </a:r>
            <a:r>
              <a:rPr lang="en-US" sz="2400" dirty="0">
                <a:latin typeface="Arial"/>
                <a:cs typeface="Arial"/>
              </a:rPr>
              <a:t>/</a:t>
            </a:r>
            <a:r>
              <a:rPr lang="en-US" sz="2400" dirty="0" err="1">
                <a:latin typeface="Arial"/>
                <a:cs typeface="Arial"/>
              </a:rPr>
              <a:t>devez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transmettre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en</a:t>
            </a:r>
            <a:r>
              <a:rPr lang="en-US" sz="2400" dirty="0">
                <a:latin typeface="Arial"/>
                <a:cs typeface="Arial"/>
              </a:rPr>
              <a:t> face-</a:t>
            </a:r>
            <a:r>
              <a:rPr lang="en-US" sz="2400" dirty="0" err="1">
                <a:latin typeface="Arial"/>
                <a:cs typeface="Arial"/>
              </a:rPr>
              <a:t>à</a:t>
            </a:r>
            <a:r>
              <a:rPr lang="en-US" sz="2400" dirty="0">
                <a:latin typeface="Arial"/>
                <a:cs typeface="Arial"/>
              </a:rPr>
              <a:t>-face (</a:t>
            </a:r>
            <a:r>
              <a:rPr lang="en-US" sz="2400" dirty="0" err="1">
                <a:latin typeface="Arial"/>
                <a:cs typeface="Arial"/>
              </a:rPr>
              <a:t>cours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présentiel</a:t>
            </a:r>
            <a:r>
              <a:rPr lang="en-US" sz="2400" dirty="0">
                <a:latin typeface="Arial"/>
                <a:cs typeface="Arial"/>
              </a:rPr>
              <a:t>) ? </a:t>
            </a:r>
          </a:p>
          <a:p>
            <a:endParaRPr lang="en-US" sz="2400" dirty="0">
              <a:latin typeface="Arial"/>
              <a:cs typeface="Arial"/>
            </a:endParaRPr>
          </a:p>
          <a:p>
            <a:r>
              <a:rPr lang="en-US" sz="2400" dirty="0" err="1">
                <a:latin typeface="Arial"/>
                <a:cs typeface="Arial"/>
              </a:rPr>
              <a:t>Quels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sont</a:t>
            </a:r>
            <a:r>
              <a:rPr lang="en-US" sz="2400" dirty="0">
                <a:latin typeface="Arial"/>
                <a:cs typeface="Arial"/>
              </a:rPr>
              <a:t> les </a:t>
            </a:r>
            <a:r>
              <a:rPr lang="en-US" sz="2400" dirty="0" err="1">
                <a:latin typeface="Arial"/>
                <a:cs typeface="Arial"/>
              </a:rPr>
              <a:t>contenus</a:t>
            </a:r>
            <a:r>
              <a:rPr lang="en-US" sz="2400" dirty="0">
                <a:latin typeface="Arial"/>
                <a:cs typeface="Arial"/>
              </a:rPr>
              <a:t> que </a:t>
            </a:r>
            <a:r>
              <a:rPr lang="en-US" sz="2400" dirty="0" err="1">
                <a:latin typeface="Arial"/>
                <a:cs typeface="Arial"/>
              </a:rPr>
              <a:t>vous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pouvez</a:t>
            </a:r>
            <a:r>
              <a:rPr lang="en-US" sz="2400" dirty="0">
                <a:latin typeface="Arial"/>
                <a:cs typeface="Arial"/>
              </a:rPr>
              <a:t>/</a:t>
            </a:r>
            <a:r>
              <a:rPr lang="en-US" sz="2400" dirty="0" err="1">
                <a:latin typeface="Arial"/>
                <a:cs typeface="Arial"/>
              </a:rPr>
              <a:t>devez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transmettre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à</a:t>
            </a:r>
            <a:r>
              <a:rPr lang="en-US" sz="2400" dirty="0">
                <a:latin typeface="Arial"/>
                <a:cs typeface="Arial"/>
              </a:rPr>
              <a:t> distance (</a:t>
            </a:r>
            <a:r>
              <a:rPr lang="en-US" sz="2400" dirty="0" err="1">
                <a:latin typeface="Arial"/>
                <a:cs typeface="Arial"/>
              </a:rPr>
              <a:t>cours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en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visio</a:t>
            </a:r>
            <a:r>
              <a:rPr lang="en-US" sz="2400" dirty="0">
                <a:latin typeface="Arial"/>
                <a:cs typeface="Arial"/>
              </a:rPr>
              <a:t>) ?</a:t>
            </a:r>
          </a:p>
          <a:p>
            <a:pPr marL="0" indent="0">
              <a:buNone/>
            </a:pPr>
            <a:br>
              <a:rPr lang="en-US" sz="2400" dirty="0">
                <a:latin typeface="Arial"/>
                <a:cs typeface="Arial"/>
              </a:rPr>
            </a:br>
            <a:endParaRPr lang="en-US" sz="2400" dirty="0">
              <a:latin typeface="Arial"/>
              <a:cs typeface="Arial"/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46099" y="322896"/>
            <a:ext cx="8229600" cy="909005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Concevoir et animer </a:t>
            </a:r>
            <a:br>
              <a:rPr lang="fr-FR" b="1" dirty="0"/>
            </a:br>
            <a:r>
              <a:rPr lang="fr-FR" b="1" dirty="0"/>
              <a:t>une formation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3683" y="304801"/>
            <a:ext cx="927100" cy="92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021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6100" y="1716470"/>
            <a:ext cx="8372432" cy="48186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latin typeface="Arial"/>
                <a:cs typeface="Arial"/>
              </a:rPr>
              <a:t>Étape 3 : </a:t>
            </a:r>
            <a:r>
              <a:rPr lang="en-US" sz="2400" b="1" dirty="0" err="1">
                <a:latin typeface="Arial"/>
                <a:cs typeface="Arial"/>
              </a:rPr>
              <a:t>l’animation</a:t>
            </a:r>
            <a:r>
              <a:rPr lang="en-US" sz="2400" b="1" dirty="0">
                <a:latin typeface="Arial"/>
                <a:cs typeface="Arial"/>
              </a:rPr>
              <a:t> du </a:t>
            </a:r>
            <a:r>
              <a:rPr lang="en-US" sz="2400" b="1" dirty="0" err="1">
                <a:latin typeface="Arial"/>
                <a:cs typeface="Arial"/>
              </a:rPr>
              <a:t>cours</a:t>
            </a:r>
            <a:r>
              <a:rPr lang="en-US" sz="2400" b="1" dirty="0">
                <a:latin typeface="Arial"/>
                <a:cs typeface="Arial"/>
              </a:rPr>
              <a:t> (2/2)</a:t>
            </a:r>
            <a:br>
              <a:rPr lang="en-US" sz="2400" b="1" dirty="0">
                <a:latin typeface="Arial"/>
                <a:cs typeface="Arial"/>
              </a:rPr>
            </a:br>
            <a:endParaRPr lang="en-US" sz="2400" b="1" dirty="0">
              <a:latin typeface="Arial"/>
              <a:cs typeface="Arial"/>
            </a:endParaRPr>
          </a:p>
          <a:p>
            <a:r>
              <a:rPr lang="en-US" sz="2400" dirty="0" err="1">
                <a:latin typeface="Arial"/>
                <a:cs typeface="Arial"/>
              </a:rPr>
              <a:t>Quelles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sont</a:t>
            </a:r>
            <a:r>
              <a:rPr lang="en-US" sz="2400" dirty="0">
                <a:latin typeface="Arial"/>
                <a:cs typeface="Arial"/>
              </a:rPr>
              <a:t> les parties de </a:t>
            </a:r>
            <a:r>
              <a:rPr lang="en-US" sz="2400" dirty="0" err="1">
                <a:latin typeface="Arial"/>
                <a:cs typeface="Arial"/>
              </a:rPr>
              <a:t>votre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cours</a:t>
            </a:r>
            <a:r>
              <a:rPr lang="en-US" sz="2400" dirty="0">
                <a:latin typeface="Arial"/>
                <a:cs typeface="Arial"/>
              </a:rPr>
              <a:t> que </a:t>
            </a:r>
            <a:r>
              <a:rPr lang="en-US" sz="2400" dirty="0" err="1">
                <a:latin typeface="Arial"/>
                <a:cs typeface="Arial"/>
              </a:rPr>
              <a:t>vous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devez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transmettre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personnellement</a:t>
            </a:r>
            <a:r>
              <a:rPr lang="en-US" sz="2400" dirty="0">
                <a:latin typeface="Arial"/>
                <a:cs typeface="Arial"/>
              </a:rPr>
              <a:t> ?</a:t>
            </a:r>
          </a:p>
          <a:p>
            <a:r>
              <a:rPr lang="en-US" sz="2400" dirty="0" err="1">
                <a:latin typeface="Arial"/>
                <a:cs typeface="Arial"/>
              </a:rPr>
              <a:t>Quelles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sont</a:t>
            </a:r>
            <a:r>
              <a:rPr lang="en-US" sz="2400" dirty="0">
                <a:latin typeface="Arial"/>
                <a:cs typeface="Arial"/>
              </a:rPr>
              <a:t> les parties de </a:t>
            </a:r>
            <a:r>
              <a:rPr lang="en-US" sz="2400" dirty="0" err="1">
                <a:latin typeface="Arial"/>
                <a:cs typeface="Arial"/>
              </a:rPr>
              <a:t>votre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cours</a:t>
            </a:r>
            <a:r>
              <a:rPr lang="en-US" sz="2400" dirty="0">
                <a:latin typeface="Arial"/>
                <a:cs typeface="Arial"/>
              </a:rPr>
              <a:t> qui </a:t>
            </a:r>
            <a:r>
              <a:rPr lang="en-US" sz="2400" dirty="0" err="1">
                <a:latin typeface="Arial"/>
                <a:cs typeface="Arial"/>
              </a:rPr>
              <a:t>peuvent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être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prises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en</a:t>
            </a:r>
            <a:r>
              <a:rPr lang="en-US" sz="2400" dirty="0">
                <a:latin typeface="Arial"/>
                <a:cs typeface="Arial"/>
              </a:rPr>
              <a:t> charge par le </a:t>
            </a:r>
            <a:r>
              <a:rPr lang="en-US" sz="2400" dirty="0" err="1">
                <a:latin typeface="Arial"/>
                <a:cs typeface="Arial"/>
              </a:rPr>
              <a:t>groupe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ou</a:t>
            </a:r>
            <a:r>
              <a:rPr lang="en-US" sz="2400" dirty="0">
                <a:latin typeface="Arial"/>
                <a:cs typeface="Arial"/>
              </a:rPr>
              <a:t> des sous-</a:t>
            </a:r>
            <a:r>
              <a:rPr lang="en-US" sz="2400" dirty="0" err="1">
                <a:latin typeface="Arial"/>
                <a:cs typeface="Arial"/>
              </a:rPr>
              <a:t>groupes</a:t>
            </a:r>
            <a:r>
              <a:rPr lang="en-US" sz="2400" dirty="0">
                <a:latin typeface="Arial"/>
                <a:cs typeface="Arial"/>
              </a:rPr>
              <a:t> ?</a:t>
            </a:r>
          </a:p>
          <a:p>
            <a:r>
              <a:rPr lang="en-US" sz="2400" dirty="0" err="1">
                <a:latin typeface="Arial"/>
                <a:cs typeface="Arial"/>
              </a:rPr>
              <a:t>Quelles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sont</a:t>
            </a:r>
            <a:r>
              <a:rPr lang="en-US" sz="2400" dirty="0">
                <a:latin typeface="Arial"/>
                <a:cs typeface="Arial"/>
              </a:rPr>
              <a:t> les parties de </a:t>
            </a:r>
            <a:r>
              <a:rPr lang="en-US" sz="2400" dirty="0" err="1">
                <a:latin typeface="Arial"/>
                <a:cs typeface="Arial"/>
              </a:rPr>
              <a:t>votre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cours</a:t>
            </a:r>
            <a:r>
              <a:rPr lang="en-US" sz="2400" dirty="0">
                <a:latin typeface="Arial"/>
                <a:cs typeface="Arial"/>
              </a:rPr>
              <a:t> qui </a:t>
            </a:r>
            <a:r>
              <a:rPr lang="en-US" sz="2400" dirty="0" err="1">
                <a:latin typeface="Arial"/>
                <a:cs typeface="Arial"/>
              </a:rPr>
              <a:t>peuvent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être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prises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en</a:t>
            </a:r>
            <a:r>
              <a:rPr lang="en-US" sz="2400" dirty="0">
                <a:latin typeface="Arial"/>
                <a:cs typeface="Arial"/>
              </a:rPr>
              <a:t> charge par des </a:t>
            </a:r>
            <a:r>
              <a:rPr lang="en-US" sz="2400" dirty="0" err="1">
                <a:latin typeface="Arial"/>
                <a:cs typeface="Arial"/>
              </a:rPr>
              <a:t>binômes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ou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individuellement</a:t>
            </a:r>
            <a:r>
              <a:rPr lang="en-US" sz="2400" dirty="0">
                <a:latin typeface="Arial"/>
                <a:cs typeface="Arial"/>
              </a:rPr>
              <a:t> ?</a:t>
            </a:r>
          </a:p>
          <a:p>
            <a:pPr marL="0" indent="0">
              <a:buNone/>
            </a:pPr>
            <a:endParaRPr lang="en-US" sz="2400" dirty="0">
              <a:latin typeface="Arial"/>
              <a:cs typeface="Arial"/>
            </a:endParaRPr>
          </a:p>
          <a:p>
            <a:r>
              <a:rPr lang="en-US" sz="2400" dirty="0">
                <a:latin typeface="Arial"/>
                <a:cs typeface="Arial"/>
              </a:rPr>
              <a:t>Un guide pour </a:t>
            </a:r>
            <a:r>
              <a:rPr lang="en-US" sz="2400" dirty="0" err="1">
                <a:latin typeface="Arial"/>
                <a:cs typeface="Arial"/>
              </a:rPr>
              <a:t>faciliter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ce</a:t>
            </a:r>
            <a:r>
              <a:rPr lang="en-US" sz="2400" dirty="0">
                <a:latin typeface="Arial"/>
                <a:cs typeface="Arial"/>
              </a:rPr>
              <a:t> travail : </a:t>
            </a:r>
            <a:r>
              <a:rPr lang="en-US" sz="2400" dirty="0">
                <a:latin typeface="Arial"/>
                <a:cs typeface="Arial"/>
                <a:hlinkClick r:id="rId2"/>
              </a:rPr>
              <a:t>le déroulé pédagogique</a:t>
            </a:r>
            <a:br>
              <a:rPr lang="en-US" sz="2400" dirty="0">
                <a:latin typeface="Arial"/>
                <a:cs typeface="Arial"/>
              </a:rPr>
            </a:br>
            <a:endParaRPr lang="en-US" sz="2400" dirty="0">
              <a:latin typeface="Arial"/>
              <a:cs typeface="Arial"/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46099" y="322896"/>
            <a:ext cx="8229600" cy="909005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Concevoir et animer </a:t>
            </a:r>
            <a:br>
              <a:rPr lang="fr-FR" b="1" dirty="0"/>
            </a:br>
            <a:r>
              <a:rPr lang="fr-FR" b="1" dirty="0"/>
              <a:t>une formation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3683" y="304801"/>
            <a:ext cx="927100" cy="92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0275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7141</TotalTime>
  <Words>597</Words>
  <Application>Microsoft Macintosh PowerPoint</Application>
  <PresentationFormat>Affichage à l'écran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Arial</vt:lpstr>
      <vt:lpstr>Calibri</vt:lpstr>
      <vt:lpstr>Thème Office</vt:lpstr>
      <vt:lpstr>Concevoir et animer  une formation</vt:lpstr>
      <vt:lpstr>Concevoir et animer  une formation</vt:lpstr>
      <vt:lpstr>Concevoir et animer  une formation</vt:lpstr>
      <vt:lpstr>Concevoir et animer  une formation</vt:lpstr>
      <vt:lpstr>Concevoir et animer  une formation</vt:lpstr>
      <vt:lpstr>Concevoir et animer  une formation</vt:lpstr>
      <vt:lpstr>Concevoir et animer  une formation</vt:lpstr>
      <vt:lpstr>Concevoir et animer  une formation</vt:lpstr>
    </vt:vector>
  </TitlesOfParts>
  <Company>CFPJ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Charente Libre</dc:title>
  <dc:subject>ratiquer l'info en ligne au quotidien</dc:subject>
  <dc:creator>Valérie PAILLER</dc:creator>
  <cp:keywords>MM</cp:keywords>
  <cp:lastModifiedBy>Patrick Lenormand</cp:lastModifiedBy>
  <cp:revision>209</cp:revision>
  <dcterms:created xsi:type="dcterms:W3CDTF">2011-01-20T13:34:23Z</dcterms:created>
  <dcterms:modified xsi:type="dcterms:W3CDTF">2022-01-03T12:37:08Z</dcterms:modified>
  <cp:category>PQR</cp:category>
</cp:coreProperties>
</file>